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65" r:id="rId10"/>
    <p:sldId id="373" r:id="rId11"/>
    <p:sldId id="314" r:id="rId12"/>
    <p:sldId id="371" r:id="rId13"/>
    <p:sldId id="321" r:id="rId14"/>
    <p:sldId id="317" r:id="rId15"/>
    <p:sldId id="372" r:id="rId16"/>
    <p:sldId id="360" r:id="rId17"/>
    <p:sldId id="362" r:id="rId18"/>
    <p:sldId id="376" r:id="rId19"/>
    <p:sldId id="377" r:id="rId20"/>
    <p:sldId id="378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&#1077;&#1082;&#1072;&#1090;&#1077;&#1088;&#1080;&#1085;&#1073;&#1091;&#1088;&#1075;.&#1088;&#1092;/file/b1850fa30bfaa51b310b21fd26c09a59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2020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г 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–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2021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г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8435280" cy="1298029"/>
          </a:xfrm>
        </p:spPr>
        <p:txBody>
          <a:bodyPr/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питания в МДОО: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5616624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детей организованно в соответствии с примерным                  20-ти дневным меню, утвержденным руководителем дошкольной образовательной организации, составленным с учетом физиологических потребностей в энергии и пищевых веществах для детей всех возрастных групп.</a:t>
            </a:r>
          </a:p>
          <a:p>
            <a:pPr marL="0" indent="0" algn="just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Фактический рацион питания соответствует утвержденному примерному меню:</a:t>
            </a:r>
          </a:p>
          <a:p>
            <a:pPr marL="0" indent="0" algn="just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 состоит из горячего блюда (каша, запеканка, творожные или яичные блюда), бутерброда и горячего напитка.</a:t>
            </a:r>
          </a:p>
          <a:p>
            <a:pPr marL="0" indent="0" algn="just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завтрак включает в себя соки или фрукты.</a:t>
            </a:r>
          </a:p>
          <a:p>
            <a:pPr marL="0" indent="0" algn="just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Обед включает в себя закуску (салат или порционные овощи), первое блюдо (суп), второе блюдо (гарнир и блюда из мяса, рыбы или птицы), напиток (компот или  кисель).</a:t>
            </a:r>
          </a:p>
          <a:p>
            <a:pPr marL="0" indent="0" algn="just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 включает кисломолочные напитки, соки, чай с булочными или кондитерскими изделиями без крема. Так же допускается на полдник выдача крупяных, творожных или овощных блюд.</a:t>
            </a:r>
          </a:p>
          <a:p>
            <a:pPr marL="0" indent="0" algn="just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разнообразного и полноценного питания детей в дошкольной образовательной организации, родителей информируют об ассортименте питания ребенка, вывешивая ежедневное меню в каждой групповой ячейке.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340768"/>
            <a:ext cx="3019737" cy="2267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3019996" cy="239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3200" dirty="0" smtClean="0"/>
              <a:t>Нормативно – правовые документы:</a:t>
            </a:r>
            <a:endParaRPr lang="en-US" sz="3200" dirty="0" smtClean="0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1219200" y="1676400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457200" y="778879"/>
            <a:ext cx="685800" cy="679450"/>
            <a:chOff x="1296" y="1200"/>
            <a:chExt cx="432" cy="428"/>
          </a:xfrm>
        </p:grpSpPr>
        <p:grpSp>
          <p:nvGrpSpPr>
            <p:cNvPr id="47110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11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3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16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18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rgbClr val="0000CC"/>
                  </a:solidFill>
                </a:rPr>
                <a:t>1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24" name="Line 20"/>
          <p:cNvSpPr>
            <a:spLocks noChangeShapeType="1"/>
          </p:cNvSpPr>
          <p:nvPr/>
        </p:nvSpPr>
        <p:spPr bwMode="auto">
          <a:xfrm>
            <a:off x="1187450" y="2708275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>
            <a:off x="1187450" y="3500438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>
            <a:off x="1143000" y="4191000"/>
            <a:ext cx="76200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grpSp>
        <p:nvGrpSpPr>
          <p:cNvPr id="47130" name="Group 26"/>
          <p:cNvGrpSpPr>
            <a:grpSpLocks/>
          </p:cNvGrpSpPr>
          <p:nvPr/>
        </p:nvGrpSpPr>
        <p:grpSpPr bwMode="auto">
          <a:xfrm>
            <a:off x="443706" y="1458329"/>
            <a:ext cx="685800" cy="685800"/>
            <a:chOff x="1303" y="1810"/>
            <a:chExt cx="432" cy="432"/>
          </a:xfrm>
        </p:grpSpPr>
        <p:grpSp>
          <p:nvGrpSpPr>
            <p:cNvPr id="47131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47132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84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37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39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rgbClr val="0000CC"/>
                  </a:solidFill>
                </a:rPr>
                <a:t>2</a:t>
              </a:r>
            </a:p>
          </p:txBody>
        </p:sp>
      </p:grpSp>
      <p:grpSp>
        <p:nvGrpSpPr>
          <p:cNvPr id="47145" name="Group 41"/>
          <p:cNvGrpSpPr>
            <a:grpSpLocks/>
          </p:cNvGrpSpPr>
          <p:nvPr/>
        </p:nvGrpSpPr>
        <p:grpSpPr bwMode="auto">
          <a:xfrm>
            <a:off x="457200" y="2667000"/>
            <a:ext cx="685800" cy="679450"/>
            <a:chOff x="1296" y="1200"/>
            <a:chExt cx="432" cy="428"/>
          </a:xfrm>
        </p:grpSpPr>
        <p:grpSp>
          <p:nvGrpSpPr>
            <p:cNvPr id="47146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47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13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8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9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52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54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3</a:t>
              </a:r>
            </a:p>
          </p:txBody>
        </p:sp>
      </p:grpSp>
      <p:grpSp>
        <p:nvGrpSpPr>
          <p:cNvPr id="47160" name="Group 56"/>
          <p:cNvGrpSpPr>
            <a:grpSpLocks/>
          </p:cNvGrpSpPr>
          <p:nvPr/>
        </p:nvGrpSpPr>
        <p:grpSpPr bwMode="auto">
          <a:xfrm>
            <a:off x="457200" y="3507654"/>
            <a:ext cx="685800" cy="685800"/>
            <a:chOff x="1323" y="3010"/>
            <a:chExt cx="432" cy="432"/>
          </a:xfrm>
        </p:grpSpPr>
        <p:grpSp>
          <p:nvGrpSpPr>
            <p:cNvPr id="47161" name="Group 57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62" name="Group 5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" name="Oval 5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2" name="Oval 6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3" name="Oval 6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4" name="Oval 6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67" name="Group 6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68" name="Oval 6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69" name="Group 6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70" name="Oval 6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1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2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3" name="Oval 6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74" name="Text Box 70"/>
            <p:cNvSpPr txBox="1">
              <a:spLocks noChangeArrowheads="1"/>
            </p:cNvSpPr>
            <p:nvPr/>
          </p:nvSpPr>
          <p:spPr bwMode="gray">
            <a:xfrm>
              <a:off x="1412" y="3072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4</a:t>
              </a:r>
            </a:p>
          </p:txBody>
        </p:sp>
      </p:grpSp>
      <p:grpSp>
        <p:nvGrpSpPr>
          <p:cNvPr id="47175" name="Group 71"/>
          <p:cNvGrpSpPr>
            <a:grpSpLocks/>
          </p:cNvGrpSpPr>
          <p:nvPr/>
        </p:nvGrpSpPr>
        <p:grpSpPr bwMode="auto">
          <a:xfrm>
            <a:off x="403166" y="4815278"/>
            <a:ext cx="685800" cy="685800"/>
            <a:chOff x="1323" y="3010"/>
            <a:chExt cx="432" cy="432"/>
          </a:xfrm>
        </p:grpSpPr>
        <p:grpSp>
          <p:nvGrpSpPr>
            <p:cNvPr id="47176" name="Group 72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77" name="Group 73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1626" name="Oval 7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7" name="Oval 7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8" name="Oval 7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9" name="Oval 7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82" name="Group 78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83" name="Oval 7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84" name="Group 8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85" name="Oval 8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6" name="Oval 8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7" name="Oval 8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8" name="Oval 8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89" name="Text Box 85"/>
            <p:cNvSpPr txBox="1">
              <a:spLocks noChangeArrowheads="1"/>
            </p:cNvSpPr>
            <p:nvPr/>
          </p:nvSpPr>
          <p:spPr bwMode="gray">
            <a:xfrm>
              <a:off x="1411" y="3072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00CC"/>
                  </a:solidFill>
                </a:rPr>
                <a:t>5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90" name="Line 86"/>
          <p:cNvSpPr>
            <a:spLocks noChangeShapeType="1"/>
          </p:cNvSpPr>
          <p:nvPr/>
        </p:nvSpPr>
        <p:spPr bwMode="auto">
          <a:xfrm>
            <a:off x="1116013" y="4866644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210" name="Line 106"/>
          <p:cNvSpPr>
            <a:spLocks noChangeShapeType="1"/>
          </p:cNvSpPr>
          <p:nvPr/>
        </p:nvSpPr>
        <p:spPr bwMode="auto">
          <a:xfrm>
            <a:off x="1116013" y="5992830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6594" y="756558"/>
            <a:ext cx="7486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от 29.12.2012 № 273-ФЗ «Об образовании в Российской Федерации»;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6998" y="1329109"/>
            <a:ext cx="74298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Приказ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Росии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от 28.12.2015 № 1527 «Об утверждении Порядка и условий осуществления перевода обучающихся из одной организации…»;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6997" y="2768510"/>
            <a:ext cx="7649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ПАГЕ 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 от 28.02.2019 № 383);</a:t>
            </a:r>
            <a:r>
              <a:rPr lang="ru-RU" sz="1600" dirty="0" smtClean="0">
                <a:hlinkClick r:id="rId4"/>
              </a:rPr>
              <a:t> </a:t>
            </a:r>
            <a:endParaRPr lang="ru-RU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4978" y="3631390"/>
            <a:ext cx="7746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АГЕ от 18.08.2014 № 1753/46/36 «Об утверждении Положения о порядке учёта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06394" y="4942998"/>
            <a:ext cx="7645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 списков детей, подлежащих обучению по образовательным программам дошкольного образования;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до 3-х лет — в группу раннего возраста;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4-го года жизни — в младшую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5-го года жизни — в среднюю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6-го года жизни — в старшую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980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3" action="ppaction://hlinksldjump"/>
              </a:rPr>
              <a:t>Подготовка и предоставление </a:t>
            </a:r>
            <a:r>
              <a:rPr lang="ru-RU" sz="1400" b="1" dirty="0">
                <a:hlinkClick r:id="rId3" action="ppaction://hlinksldjump"/>
              </a:rPr>
              <a:t>д</a:t>
            </a:r>
            <a:r>
              <a:rPr lang="ru-RU" sz="1400" b="1" dirty="0" smtClean="0">
                <a:hlinkClick r:id="rId3" action="ppaction://hlinksldjump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Федеральный закон № 411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ru-RU" sz="3200" dirty="0" smtClean="0"/>
              <a:t>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братья и (или) сестры.  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219649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152-ФЗ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"О персональных данных" (с изменениями и дополнениями)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10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Приказ </a:t>
            </a:r>
            <a:r>
              <a:rPr lang="ru-RU" sz="2400" b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Минобрнауки</a:t>
            </a: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sz="2400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»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</a:t>
            </a: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едицинское заключение.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22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58763"/>
            <a:ext cx="8219256" cy="9445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Адаптация в детском саду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Arial Black" pitchFamily="34" charset="0"/>
                <a:cs typeface="Times New Roman" pitchFamily="18" charset="0"/>
              </a:rPr>
              <a:t>СЕКРЕТЫ ЛЕГКОЙ АДАПТАЦИИ: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Подготовка ребенка к посещению детского сада заранее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Укрепление физического здоровья ребенка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Соблюдение режима дня, приближенного к режиму детского сада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Включение в рацион питания ребенка блюд из меню детского сада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Соблюдение принципов систематичности, последовательности, единства требований дома и в ДОУ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Адекватное отношение родителей к негативным реакциям ребенка на посещение детского сада</a:t>
            </a:r>
          </a:p>
          <a:p>
            <a:pPr>
              <a:buNone/>
            </a:pPr>
            <a:endParaRPr lang="ru-RU" b="1" dirty="0" smtClean="0"/>
          </a:p>
          <a:p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8" name="Picture 2" descr="C:\Users\Елена\Desktop\адаптация\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581128"/>
            <a:ext cx="1496960" cy="2058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219256" cy="944562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ПОМОГИТЕ СВОЕМУ МАЛЫШУ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присутствии ребенка всегда отзывайтесь положительно о воспитателях и садике.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выходные дни не меняйте режим дня ребенка.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Постарайтесь, чтобы дома малыша окружала спокойная атмосфера.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Будьте терпимее к капризам.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Никогда не пугайте детским садом, не сердитесь и не наказывайте ребенка за то, что он плачет по дороге в детский сад.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помощью сказки обыграйте ситуацию расставания с мамой, интересного времяпровождения в садике и возвращения мамы за малышом.</a:t>
            </a:r>
          </a:p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 smtClean="0"/>
              <a:t>На территории Чкаловского района </a:t>
            </a:r>
            <a:br>
              <a:rPr lang="ru-RU" sz="3200" i="1" dirty="0" smtClean="0"/>
            </a:br>
            <a:r>
              <a:rPr lang="ru-RU" sz="3200" i="1" dirty="0" smtClean="0"/>
              <a:t>7</a:t>
            </a:r>
            <a:r>
              <a:rPr lang="en-US" sz="3200" i="1" dirty="0"/>
              <a:t>0</a:t>
            </a:r>
            <a:r>
              <a:rPr lang="ru-RU" sz="3200" i="1" dirty="0" smtClean="0"/>
              <a:t> МДОО:</a:t>
            </a:r>
            <a:br>
              <a:rPr lang="ru-RU" sz="3200" i="1" dirty="0" smtClean="0"/>
            </a:br>
            <a:r>
              <a:rPr lang="ru-RU" sz="3200" i="1" dirty="0" smtClean="0"/>
              <a:t>6</a:t>
            </a:r>
            <a:r>
              <a:rPr lang="en-US" sz="3200" i="1" dirty="0"/>
              <a:t>7</a:t>
            </a:r>
            <a:r>
              <a:rPr lang="ru-RU" sz="3200" i="1" dirty="0" smtClean="0"/>
              <a:t> учреждений – в городе;</a:t>
            </a:r>
            <a:br>
              <a:rPr lang="ru-RU" sz="3200" i="1" dirty="0" smtClean="0"/>
            </a:br>
            <a:r>
              <a:rPr lang="ru-RU" sz="3200" i="1" dirty="0" smtClean="0"/>
              <a:t>3 учреждения – сельская местность.</a:t>
            </a:r>
            <a:br>
              <a:rPr lang="ru-RU" sz="3200" i="1" dirty="0" smtClean="0"/>
            </a:br>
            <a:endParaRPr lang="ru-RU" sz="3200" i="1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2931" y="2996952"/>
            <a:ext cx="4271797" cy="3203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C:\Users\Елена\Desktop\адаптация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80920" cy="58473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Чкаловского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484785"/>
            <a:ext cx="8424936" cy="3744415"/>
          </a:xfrm>
        </p:spPr>
        <p:txBody>
          <a:bodyPr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бщеразвивающей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направленности осуществляется реализация образовательной программы дошкольного образования. 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№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16, 33, 47, 48, 66, 89,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121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127, 131, 133,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147, 148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201, 223, 247, 250, 257, 275, 277, 316, 321, 324, 326, 358, 360, 362, 385, 385 «Сказка», 391, 398, 402, 405, 410, 424, 426, 427, 429,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437, 443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454, 456, 456, 463, 464, 476, 482, 489, 493, 497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509, 512, 519, 528, 539, 546, 548, 566, 572, 578, 586, 587.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Дошкольные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188,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360, 410,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427, 438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464, 493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528, 539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548, 572, 586.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 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мероприятий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51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 smtClean="0"/>
              <a:t>Количество детей посещающих МДОО Чкаловского района </a:t>
            </a:r>
            <a:r>
              <a:rPr lang="ru-RU" sz="2800" b="1" dirty="0" smtClean="0"/>
              <a:t>– </a:t>
            </a:r>
          </a:p>
          <a:p>
            <a:pPr algn="ctr"/>
            <a:r>
              <a:rPr lang="en-US" sz="2800" b="1" dirty="0" smtClean="0"/>
              <a:t>15535</a:t>
            </a:r>
            <a:r>
              <a:rPr lang="ru-RU" sz="2800" b="1" dirty="0" smtClean="0"/>
              <a:t> </a:t>
            </a:r>
            <a:r>
              <a:rPr lang="ru-RU" sz="2800" dirty="0" smtClean="0"/>
              <a:t>воспитанника</a:t>
            </a:r>
            <a:r>
              <a:rPr lang="ru-RU" sz="2800" b="1" dirty="0" smtClean="0"/>
              <a:t> </a:t>
            </a:r>
            <a:r>
              <a:rPr lang="en-US" sz="2800" b="1" dirty="0" smtClean="0"/>
              <a:t>(</a:t>
            </a:r>
            <a:r>
              <a:rPr lang="ru-RU" sz="2800" b="1" dirty="0" smtClean="0"/>
              <a:t>больше на </a:t>
            </a:r>
            <a:r>
              <a:rPr lang="en-US" sz="2800" b="1" dirty="0" smtClean="0"/>
              <a:t>639</a:t>
            </a:r>
            <a:r>
              <a:rPr lang="ru-RU" sz="2800" b="1" dirty="0" smtClean="0"/>
              <a:t> по сравнению с 201</a:t>
            </a:r>
            <a:r>
              <a:rPr lang="en-US" sz="2800" b="1" dirty="0" smtClean="0"/>
              <a:t>9</a:t>
            </a:r>
            <a:r>
              <a:rPr lang="ru-RU" sz="2800" b="1" dirty="0" smtClean="0"/>
              <a:t> годом</a:t>
            </a:r>
            <a:r>
              <a:rPr lang="en-US" sz="2800" b="1" dirty="0" smtClean="0"/>
              <a:t>)</a:t>
            </a:r>
            <a:endParaRPr lang="ru-RU" sz="2800" b="1" dirty="0" smtClean="0"/>
          </a:p>
          <a:p>
            <a:pPr algn="ctr"/>
            <a:r>
              <a:rPr lang="ru-RU" sz="2800" dirty="0" smtClean="0"/>
              <a:t>(из них дети в возрасте с 2 –х до 3 лет – </a:t>
            </a:r>
            <a:r>
              <a:rPr lang="en-US" sz="2800" b="1" dirty="0" smtClean="0"/>
              <a:t>692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38884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727567"/>
            <a:ext cx="3115320" cy="213043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 smtClean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 smtClean="0"/>
              <a:t>Чкаловскому району – 2</a:t>
            </a:r>
            <a:r>
              <a:rPr lang="en-US" b="1" dirty="0" smtClean="0"/>
              <a:t>8</a:t>
            </a:r>
            <a:r>
              <a:rPr lang="ru-RU" b="1" dirty="0" smtClean="0"/>
              <a:t> детей (от 24 до 34 человек).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16964529"/>
              </p:ext>
            </p:extLst>
          </p:nvPr>
        </p:nvGraphicFramePr>
        <p:xfrm>
          <a:off x="323528" y="1412774"/>
          <a:ext cx="8712968" cy="3240365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1775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950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87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МДОО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Вторчермет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пос. </a:t>
                      </a:r>
                      <a:r>
                        <a:rPr lang="ru-RU" sz="1400" dirty="0" err="1">
                          <a:effectLst/>
                        </a:rPr>
                        <a:t>Шабровский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 smtClean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 smtClean="0">
                <a:solidFill>
                  <a:srgbClr val="FF0000"/>
                </a:solidFill>
              </a:rPr>
              <a:t> </a:t>
            </a:r>
            <a:r>
              <a:rPr lang="ru-RU" altLang="ko-KR" sz="2400" b="1" dirty="0" smtClean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 smtClean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 smtClean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63272" cy="1728192"/>
          </a:xfrm>
        </p:spPr>
        <p:txBody>
          <a:bodyPr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gray">
          <a:xfrm>
            <a:off x="251520" y="2132856"/>
            <a:ext cx="871296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 месяц за одного ребёнка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Дошкольные группы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950,00 рублей - кратковременное пребывание (4 часа)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3070,00  рублей - полный день (10,5 часов)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Родительская плата не взимается за присмотр и уход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за детьми-инвалидами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за детьми-сиротами и детьми, оставшимися без попечения родителей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за детьми с туберкулезной интоксикацией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за кратковременное пребывание  (3 часа)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ko-KR" sz="9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2819</TotalTime>
  <Words>1259</Words>
  <Application>Microsoft Office PowerPoint</Application>
  <PresentationFormat>Экран (4:3)</PresentationFormat>
  <Paragraphs>146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594TGp_family_light_ani</vt:lpstr>
      <vt:lpstr>Слайд 1</vt:lpstr>
      <vt:lpstr>На территории Чкаловского района  70 МДОО: 67 учреждений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Слайд 6</vt:lpstr>
      <vt:lpstr>Слайд 7</vt:lpstr>
      <vt:lpstr>Обеспечение доступности дошкольного образования</vt:lpstr>
      <vt:lpstr>Плата, взимаемая с родителей (законных представителей) за присмотр и уход за детьми, осваивающими образовательные программы дошкольного образования.</vt:lpstr>
      <vt:lpstr>Организация питания в МДОО: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 Изменения процедуры  при комплектовании МДОО:</vt:lpstr>
      <vt:lpstr>Модель работы по зачислению детей в МДОО</vt:lpstr>
      <vt:lpstr>Федеральный закон № 411</vt:lpstr>
      <vt:lpstr>Слайд 16</vt:lpstr>
      <vt:lpstr>Слайд 17</vt:lpstr>
      <vt:lpstr>Адаптация в детском саду</vt:lpstr>
      <vt:lpstr>ПОМОГИТЕ СВОЕМУ МАЛЫШУ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Ольга</cp:lastModifiedBy>
  <cp:revision>122</cp:revision>
  <dcterms:created xsi:type="dcterms:W3CDTF">2010-03-19T17:53:36Z</dcterms:created>
  <dcterms:modified xsi:type="dcterms:W3CDTF">2020-04-10T12:23:50Z</dcterms:modified>
</cp:coreProperties>
</file>